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6" r:id="rId6"/>
    <p:sldId id="272" r:id="rId7"/>
    <p:sldId id="269" r:id="rId8"/>
    <p:sldId id="270" r:id="rId9"/>
    <p:sldId id="268" r:id="rId10"/>
    <p:sldId id="271" r:id="rId11"/>
    <p:sldId id="273" r:id="rId12"/>
    <p:sldId id="275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640" autoAdjust="0"/>
  </p:normalViewPr>
  <p:slideViewPr>
    <p:cSldViewPr snapToGrid="0">
      <p:cViewPr>
        <p:scale>
          <a:sx n="150" d="100"/>
          <a:sy n="150" d="100"/>
        </p:scale>
        <p:origin x="654" y="150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5" Type="http://schemas.openxmlformats.org/officeDocument/2006/relationships/slide" Target="slides/slide5.xml"/><Relationship Id="rId10" Type="http://schemas.openxmlformats.org/officeDocument/2006/relationships/slide" Target="slides/slide10.xml"/><Relationship Id="rId4" Type="http://schemas.openxmlformats.org/officeDocument/2006/relationships/slide" Target="slides/slide4.xml"/><Relationship Id="rId9" Type="http://schemas.openxmlformats.org/officeDocument/2006/relationships/slide" Target="slides/slide9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167DFB-50C5-44CA-A686-EDA1D51E333B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586AF-1547-4F3C-9CBB-763D27646C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7703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8586AF-1547-4F3C-9CBB-763D27646C8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4460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8586AF-1547-4F3C-9CBB-763D27646C8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896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8586AF-1547-4F3C-9CBB-763D27646C8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9671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3F7BE3-8A12-C413-80C6-01E154C98C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376819B-4593-79CA-A8FB-965A93445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11711A-B14A-EA30-9DA6-73215190A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64C5-F5FC-4C4C-A736-54C4D29CF666}" type="datetime1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5DBD9E-4D10-4AAE-90E0-4461B4E8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974DF5-C696-F035-B409-FF3F1C6FE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7992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CF5B4-69BB-BCE4-BD18-FCB8AA0A6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6A44D42-3963-CD1A-E209-E25B855DE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22AA8F-3863-99EB-8C1D-BE57EFAF4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DC7B-E2C4-4EFA-846C-CBE17C98ABCA}" type="datetime1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914AF7-B224-3025-9DFE-F602E394D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D6F3E2-DDBE-AE91-0247-E42CE8133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2165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E1C5BF5-6557-1336-9F83-222B7D86DB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CC503E-41E2-2B0E-FE63-5DB3A87716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6D04D7-1F91-0CB1-2EF2-BA917B29F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A4DE7-1E2C-44F2-B027-E9684DBB39D1}" type="datetime1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E5A93D-F03A-811C-CD83-145C53D7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1B125C-ECB1-3CF3-EB5A-CC1695D48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9087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DB46D8-B87F-FCD7-0C9F-4FE6AB8CE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EF1788-6CA3-7BCF-6918-B47EA12B1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365AB0-FF60-8C4B-84C5-042C0B8C5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7EF5-631A-4EBC-B86F-6AE4694855DF}" type="datetime1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406966-EFD2-F4A5-6FCC-ADDF54E1D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774976-72A8-AF6E-CDEA-A108FFC62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5901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05E00A-2687-6A1E-F83E-DD4031139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D97B31D-90BD-CD0A-5438-F74EFF8DD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03626C-E13F-8C93-DC7F-6EB65003D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5B56-4563-4A97-B3D0-EF5E76A1582A}" type="datetime1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FD11FAD-8095-9DDF-236C-5D222AE8B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0A5D465-6533-BBAA-7214-7489DB25F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7401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63C880-1AC0-C62A-A8C8-A71905BC1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3039D0-4E6C-AD56-F71A-BF59F5E112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B7A2A2-6AED-F4B5-5464-A155AE55E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917EAB2-98B9-FF82-6BCD-79678D033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BD5B1-A115-46F0-BF15-DD73E13E5136}" type="datetime1">
              <a:rPr lang="de-DE" smtClean="0"/>
              <a:t>03.06.2024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05A177-F734-BF42-13C7-EAE6898DA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1C4C4B3-DED6-76FF-3AA3-1F97254F9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008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71975D-A375-8696-11E6-EF986BD9C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A7310B9-1A32-FD33-7CB8-B1BAD88CE5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5A08D0B-DDAA-2B4A-6747-9AE71D2BB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91C9D40-0C84-67F1-AC8E-9535F09AB5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F7CAE12-8D4C-C680-5E72-5FEBC19E4B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68DCA7-9011-47A9-D91E-B60881510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6E7BC-FF8D-4BC8-8605-F907F2646898}" type="datetime1">
              <a:rPr lang="de-DE" smtClean="0"/>
              <a:t>03.06.2024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0E441FA-BE09-71C9-7A0B-3EB44E300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F90E525-1B20-2FED-FB07-0F52E98C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4979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BA92AC-D812-48AE-EE39-807EAAE32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CCD3B1D-4820-228E-1409-BAA7FBB3B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1284E-AA17-45D1-8ACA-783C7106615A}" type="datetime1">
              <a:rPr lang="de-DE" smtClean="0"/>
              <a:t>03.06.2024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9806564-8ED0-BA47-9315-08B58A12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C984860-C368-730A-7DC5-35C76B4A8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4450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B9407B1-55E6-4A40-B164-91DEE8CA2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BD082-2B05-466D-A707-7306A55A3877}" type="datetime1">
              <a:rPr lang="de-DE" smtClean="0"/>
              <a:t>03.06.2024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AD2DA9B-1F5E-9932-A379-8F76C3100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722A086-6991-6479-760D-A566B4E6F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9626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682BBB-C969-5088-3483-D32EBE8A8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B80650-C89B-A88C-C708-5E3082EB9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C8798F0-922F-A093-2CDD-CFEC29541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128967-C904-8FE7-ACE9-55F1362CE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816F7-CF61-4164-B095-B1D4CE97EC60}" type="datetime1">
              <a:rPr lang="de-DE" smtClean="0"/>
              <a:t>03.06.2024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648DA07-7A92-A5ED-6ED8-6E47E62D0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C3A944A-1ED6-6FE6-06F2-EA836A501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531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845D38-19CB-A955-2AF2-0CFFF4203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BDAD0F3-398E-9529-B899-59F43B3C9B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B115289-4890-37F3-9C1E-6DF1A86673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1586F9-7314-2E91-C9C7-A506941D8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D5E53-C1E0-4F38-9698-5CACA31018E6}" type="datetime1">
              <a:rPr lang="de-DE" smtClean="0"/>
              <a:t>03.06.2024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B93D6D-DAC8-9E41-3BA7-FEF30151F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0FB528-EF8A-36B4-5598-1AAC249DA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6292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EA9C3B6-56AC-5404-BDE5-5C4981021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2924AD-60E2-5174-40A8-C81C5115B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39904E9-13CD-079B-E20A-BB7757981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2A0DAF-016F-4A68-AE4A-AC69384165B9}" type="datetime1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A02681-BAA7-2F32-EDB3-C045C90B7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BMS-LAB SS2024 _ function testing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68D10C-B23F-2134-3F63-7BE915E3C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2D9C5F-7B2C-4B01-8C4C-943ECDFF7E6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637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7D4F2C-348B-6886-58DE-95CDF28544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36697"/>
            <a:ext cx="9144000" cy="2387600"/>
          </a:xfrm>
        </p:spPr>
        <p:txBody>
          <a:bodyPr/>
          <a:lstStyle/>
          <a:p>
            <a:pPr algn="l"/>
            <a:r>
              <a:rPr lang="de-DE" dirty="0">
                <a:solidFill>
                  <a:srgbClr val="0070C0"/>
                </a:solidFill>
              </a:rPr>
              <a:t>BMS</a:t>
            </a:r>
            <a:r>
              <a:rPr lang="de-DE" dirty="0">
                <a:solidFill>
                  <a:srgbClr val="FF0000"/>
                </a:solidFill>
              </a:rPr>
              <a:t>LAB</a:t>
            </a:r>
            <a:r>
              <a:rPr lang="de-DE" dirty="0"/>
              <a:t> – function testing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6A5ABCD-B222-E254-1A79-9C8B2517D6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7990261" y="3849224"/>
            <a:ext cx="3928988" cy="2817152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C845F77C-1450-FCAC-1735-3CBBCCA39A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39575"/>
            <a:ext cx="8932506" cy="1859480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l"/>
            <a:r>
              <a:rPr lang="de-DE" dirty="0"/>
              <a:t>Hochschule Esslingen</a:t>
            </a:r>
          </a:p>
          <a:p>
            <a:pPr algn="l"/>
            <a:r>
              <a:rPr lang="de-DE" dirty="0"/>
              <a:t>FZM, SS2024</a:t>
            </a:r>
          </a:p>
          <a:p>
            <a:pPr algn="l"/>
            <a:endParaRPr lang="de-DE" sz="1100" dirty="0"/>
          </a:p>
          <a:p>
            <a:pPr algn="l"/>
            <a:r>
              <a:rPr lang="de-DE" sz="16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Dominik Frühm, Aron Gervalla, Stefan Ljubisavljevic, Niklas Gerald Schlosser, Diana Wacker, Jan Wendler</a:t>
            </a:r>
            <a:endParaRPr lang="de-DE" sz="1600" dirty="0"/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36E2A69-EC64-C133-C126-C362490E6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2503" y="5461518"/>
            <a:ext cx="1079867" cy="38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56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A35EAB-2551-003C-CF6D-B102276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5 Lower Display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737297-4DA6-0F00-BB74-9A437382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721" y="6352822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2D9C5F-7B2C-4B01-8C4C-943ECDFF7E6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280600E9-2EA4-06B3-6429-5B4F645C3A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3142427"/>
              </p:ext>
            </p:extLst>
          </p:nvPr>
        </p:nvGraphicFramePr>
        <p:xfrm>
          <a:off x="432225" y="1655276"/>
          <a:ext cx="11327552" cy="2235832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895080">
                  <a:extLst>
                    <a:ext uri="{9D8B030D-6E8A-4147-A177-3AD203B41FA5}">
                      <a16:colId xmlns:a16="http://schemas.microsoft.com/office/drawing/2014/main" val="452403702"/>
                    </a:ext>
                  </a:extLst>
                </a:gridCol>
                <a:gridCol w="1670295">
                  <a:extLst>
                    <a:ext uri="{9D8B030D-6E8A-4147-A177-3AD203B41FA5}">
                      <a16:colId xmlns:a16="http://schemas.microsoft.com/office/drawing/2014/main" val="3271747021"/>
                    </a:ext>
                  </a:extLst>
                </a:gridCol>
                <a:gridCol w="2347257">
                  <a:extLst>
                    <a:ext uri="{9D8B030D-6E8A-4147-A177-3AD203B41FA5}">
                      <a16:colId xmlns:a16="http://schemas.microsoft.com/office/drawing/2014/main" val="1156556837"/>
                    </a:ext>
                  </a:extLst>
                </a:gridCol>
                <a:gridCol w="2196931">
                  <a:extLst>
                    <a:ext uri="{9D8B030D-6E8A-4147-A177-3AD203B41FA5}">
                      <a16:colId xmlns:a16="http://schemas.microsoft.com/office/drawing/2014/main" val="1285454952"/>
                    </a:ext>
                  </a:extLst>
                </a:gridCol>
                <a:gridCol w="1846168">
                  <a:extLst>
                    <a:ext uri="{9D8B030D-6E8A-4147-A177-3AD203B41FA5}">
                      <a16:colId xmlns:a16="http://schemas.microsoft.com/office/drawing/2014/main" val="2449216521"/>
                    </a:ext>
                  </a:extLst>
                </a:gridCol>
                <a:gridCol w="2371821">
                  <a:extLst>
                    <a:ext uri="{9D8B030D-6E8A-4147-A177-3AD203B41FA5}">
                      <a16:colId xmlns:a16="http://schemas.microsoft.com/office/drawing/2014/main" val="4091026238"/>
                    </a:ext>
                  </a:extLst>
                </a:gridCol>
              </a:tblGrid>
              <a:tr h="247747"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Anforderung</a:t>
                      </a:r>
                      <a:endParaRPr lang="de-DE" sz="9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Testart</a:t>
                      </a:r>
                      <a:endParaRPr lang="de-DE" sz="9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Ausführung</a:t>
                      </a:r>
                      <a:endParaRPr lang="de-DE" sz="9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Vorgabe VoltCell/TmpCell</a:t>
                      </a:r>
                      <a:endParaRPr lang="de-DE" sz="9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Erwartetes Ergebnis</a:t>
                      </a:r>
                      <a:endParaRPr lang="de-DE" sz="9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Ergebnis</a:t>
                      </a:r>
                      <a:endParaRPr lang="de-DE" sz="9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8545547"/>
                  </a:ext>
                </a:extLst>
              </a:tr>
              <a:tr h="468737"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Zusatz 23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Visuelle Überprüfung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Überprüfung, ob die Graphen auf dem Display verschiedene Farben annehmen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keine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graphische Plots sollen auf dem Display angezeigt werden</a:t>
                      </a:r>
                    </a:p>
                    <a:p>
                      <a:pPr algn="ctr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</a:p>
                    <a:p>
                      <a:pPr algn="ctr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1949212"/>
                  </a:ext>
                </a:extLst>
              </a:tr>
              <a:tr h="591276"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Zusatz 26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Visuelle Überprüfung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Display starten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keine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Auf dem Display sollen Abstufungen des Farbtons für jede Zelle sichtbar sein</a:t>
                      </a:r>
                    </a:p>
                    <a:p>
                      <a:pPr algn="ctr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</a:p>
                    <a:p>
                      <a:pPr algn="ctr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545927"/>
                  </a:ext>
                </a:extLst>
              </a:tr>
              <a:tr h="713814"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Zusatz 27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Allgemeiner Funktionstest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Werte so angeben, dass diese außerhalb des Wertebereichs liegen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TmpCell = {30, 35, 40, 50};   </a:t>
                      </a:r>
                    </a:p>
                    <a:p>
                      <a:pPr algn="ctr" fontAlgn="b"/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TmpCell= {35, 42, 65, 70};</a:t>
                      </a:r>
                    </a:p>
                    <a:p>
                      <a:pPr algn="ctr" fontAlgn="b"/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VoltCell = {3.00, 3.20, 3.40, 3.60};   VoltCell = {2.10, 3.10, 3.50, 4.80};</a:t>
                      </a:r>
                    </a:p>
                    <a:p>
                      <a:pPr algn="ctr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Werte außerhalb des Wertebereichs  sollen in </a:t>
                      </a:r>
                      <a:r>
                        <a:rPr lang="de-DE" sz="9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rot</a:t>
                      </a:r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angezeigt werden</a:t>
                      </a:r>
                    </a:p>
                    <a:p>
                      <a:pPr algn="ctr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</a:p>
                    <a:p>
                      <a:pPr algn="ctr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579654"/>
                  </a:ext>
                </a:extLst>
              </a:tr>
            </a:tbl>
          </a:graphicData>
        </a:graphic>
      </p:graphicFrame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E3546098-CE2C-D8FA-45D8-AEE75A9148B3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39E019-435B-4EB6-829F-0E795361EE93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03.06.2024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EBFC8D4D-0DDD-959D-779E-4A9874C5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BMS-LAB SS2024 _ function testing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9E08B45-D846-EEE3-22B0-54A4BB31C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392320" y="3881563"/>
            <a:ext cx="2350971" cy="2528701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051A3B7-D334-8FCA-D3B9-0DC30DF30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620307" y="3683945"/>
            <a:ext cx="2357976" cy="287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29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A35EAB-2551-003C-CF6D-B102276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6 Safety Controller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737297-4DA6-0F00-BB74-9A437382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721" y="6352822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2D9C5F-7B2C-4B01-8C4C-943ECDFF7E6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E3546098-CE2C-D8FA-45D8-AEE75A9148B3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39E019-435B-4EB6-829F-0E795361EE93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03.06.2024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EBFC8D4D-0DDD-959D-779E-4A9874C5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BMS-LAB SS2024 _ function testing</a:t>
            </a:r>
          </a:p>
        </p:txBody>
      </p:sp>
      <p:graphicFrame>
        <p:nvGraphicFramePr>
          <p:cNvPr id="19" name="Tabelle 18">
            <a:extLst>
              <a:ext uri="{FF2B5EF4-FFF2-40B4-BE49-F238E27FC236}">
                <a16:creationId xmlns:a16="http://schemas.microsoft.com/office/drawing/2014/main" id="{245C99FA-023F-3DDF-2C4C-80A7D546B1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3652313"/>
              </p:ext>
            </p:extLst>
          </p:nvPr>
        </p:nvGraphicFramePr>
        <p:xfrm>
          <a:off x="400049" y="1826304"/>
          <a:ext cx="11359727" cy="4308491"/>
        </p:xfrm>
        <a:graphic>
          <a:graphicData uri="http://schemas.openxmlformats.org/drawingml/2006/table">
            <a:tbl>
              <a:tblPr/>
              <a:tblGrid>
                <a:gridCol w="1990544">
                  <a:extLst>
                    <a:ext uri="{9D8B030D-6E8A-4147-A177-3AD203B41FA5}">
                      <a16:colId xmlns:a16="http://schemas.microsoft.com/office/drawing/2014/main" val="1719107939"/>
                    </a:ext>
                  </a:extLst>
                </a:gridCol>
                <a:gridCol w="1990544">
                  <a:extLst>
                    <a:ext uri="{9D8B030D-6E8A-4147-A177-3AD203B41FA5}">
                      <a16:colId xmlns:a16="http://schemas.microsoft.com/office/drawing/2014/main" val="220357413"/>
                    </a:ext>
                  </a:extLst>
                </a:gridCol>
                <a:gridCol w="1445514">
                  <a:extLst>
                    <a:ext uri="{9D8B030D-6E8A-4147-A177-3AD203B41FA5}">
                      <a16:colId xmlns:a16="http://schemas.microsoft.com/office/drawing/2014/main" val="210254538"/>
                    </a:ext>
                  </a:extLst>
                </a:gridCol>
                <a:gridCol w="1445514">
                  <a:extLst>
                    <a:ext uri="{9D8B030D-6E8A-4147-A177-3AD203B41FA5}">
                      <a16:colId xmlns:a16="http://schemas.microsoft.com/office/drawing/2014/main" val="4022062770"/>
                    </a:ext>
                  </a:extLst>
                </a:gridCol>
                <a:gridCol w="1540302">
                  <a:extLst>
                    <a:ext uri="{9D8B030D-6E8A-4147-A177-3AD203B41FA5}">
                      <a16:colId xmlns:a16="http://schemas.microsoft.com/office/drawing/2014/main" val="586626139"/>
                    </a:ext>
                  </a:extLst>
                </a:gridCol>
                <a:gridCol w="1541783">
                  <a:extLst>
                    <a:ext uri="{9D8B030D-6E8A-4147-A177-3AD203B41FA5}">
                      <a16:colId xmlns:a16="http://schemas.microsoft.com/office/drawing/2014/main" val="284329465"/>
                    </a:ext>
                  </a:extLst>
                </a:gridCol>
                <a:gridCol w="734606">
                  <a:extLst>
                    <a:ext uri="{9D8B030D-6E8A-4147-A177-3AD203B41FA5}">
                      <a16:colId xmlns:a16="http://schemas.microsoft.com/office/drawing/2014/main" val="1071256237"/>
                    </a:ext>
                  </a:extLst>
                </a:gridCol>
                <a:gridCol w="670920">
                  <a:extLst>
                    <a:ext uri="{9D8B030D-6E8A-4147-A177-3AD203B41FA5}">
                      <a16:colId xmlns:a16="http://schemas.microsoft.com/office/drawing/2014/main" val="4015087246"/>
                    </a:ext>
                  </a:extLst>
                </a:gridCol>
              </a:tblGrid>
              <a:tr h="172861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ID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Anforderungsbeschreibung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Testart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Ausführung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Vorgabe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Erwartetes Ergebnis 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Status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Kommentar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3928571"/>
                  </a:ext>
                </a:extLst>
              </a:tr>
              <a:tr h="499993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BMS-16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Das BMS muss den Strom der Traktionsbatterie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jede 200ms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messen.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Nicht testbar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Ibat ist ein reiner Input in den Funktions-block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3915221"/>
                  </a:ext>
                </a:extLst>
              </a:tr>
              <a:tr h="499993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BMS-17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Das BMS muss bei permanenter Überschreitung einer/mehrerer Grenzwerte die Batterie abschalten, d.h. die Schütze </a:t>
                      </a:r>
                      <a:r>
                        <a:rPr lang="de-DE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innerhalb von 50ms öffnen</a:t>
                      </a:r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.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Kombiniert mit Funktionstest aus BMS-18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Abgedeckt durch BMS-18 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6949674"/>
                  </a:ext>
                </a:extLst>
              </a:tr>
              <a:tr h="73233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BMS-18 Zusatz 8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Bei einer permanenten </a:t>
                      </a:r>
                      <a:r>
                        <a:rPr lang="de-DE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Überspannungswarnung (&gt; 4.2V)</a:t>
                      </a:r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, die </a:t>
                      </a:r>
                      <a:r>
                        <a:rPr lang="de-DE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≥ 600ms</a:t>
                      </a:r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anhält, muss das BMS die </a:t>
                      </a:r>
                      <a:r>
                        <a:rPr lang="de-DE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Schütze innerhalb von 50ms</a:t>
                      </a:r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öffnen. 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Allgemeiner Funktionstest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Aufschalten einer Überspannungswarnung zu unterschiedlichen Zeitpunkten und beobachten ob Schütze zwischen 600 - 650 ms geöffnet werden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WarningOvervoltage = true (nach 1000 ms)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WarningUndervoltage = false WarningOvertemp = false                                                                             Ibat = 350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BDUtrigger = true (nach einer Differenzeit von 600 - 650 ms)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0" i="0" u="none" strike="noStrike">
                          <a:solidFill>
                            <a:srgbClr val="00B050"/>
                          </a:solidFill>
                          <a:effectLst/>
                          <a:latin typeface="Wingdings" panose="05000000000000000000" pitchFamily="2" charset="2"/>
                        </a:rPr>
                        <a:t>ü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052227"/>
                  </a:ext>
                </a:extLst>
              </a:tr>
              <a:tr h="750918">
                <a:tc vMerge="1"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Die Schütze darf erst wieder geschlossen werden, wenn sich die Spannung für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mindestens 600ms 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wieder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unter der oberen Spannungsgrenze von 4.2V 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befindet.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Allgemeiner Funktionstest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Reset der Überspannungswarnung bei geöffneten Schützen zu unterschiedlichen Zeitpunkten und beobachten ob Schütze nach 600 ms wieder geschlossen werden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WarningOvervoltage = false (nach 1000 ms)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WarningUndervoltage = false WarningOvertemp = false                                                                             Ibat = 350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BDUtrigger = false (nach einer Differenzeit von ≥ 600 ms)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0" i="0" u="none" strike="noStrike">
                          <a:solidFill>
                            <a:srgbClr val="00B050"/>
                          </a:solidFill>
                          <a:effectLst/>
                          <a:latin typeface="Wingdings" panose="05000000000000000000" pitchFamily="2" charset="2"/>
                        </a:rPr>
                        <a:t>ü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1439505"/>
                  </a:ext>
                </a:extLst>
              </a:tr>
              <a:tr h="82712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BMS-18 Zusatz 9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Bei einer permanenten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Unterspannungswarnung (&lt; 2.5V)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, die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≥ 600ms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anhält, muss das BMS die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Schütze innerhalb von 50ms 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öffnen.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Allgemeiner Funktionstest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Aufschalten einer Unterspannungswarnung zu unterschiedlichen Zeitpunkten und beobachten ob Schütze zwischen 600 - 650 ms geöffnet werden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WarningOvervoltage = false </a:t>
                      </a:r>
                      <a:r>
                        <a:rPr lang="de-DE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WarningUndervoltage = true  (nach 1000 ms)</a:t>
                      </a:r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WarningOvertemp = false                                                                             Ibat = 350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BDUtrigger = true (nach einer Differenzeit von 600 - 650 ms)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0" i="0" u="none" strike="noStrike">
                          <a:solidFill>
                            <a:srgbClr val="00B050"/>
                          </a:solidFill>
                          <a:effectLst/>
                          <a:latin typeface="Wingdings" panose="05000000000000000000" pitchFamily="2" charset="2"/>
                        </a:rPr>
                        <a:t>ü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5340167"/>
                  </a:ext>
                </a:extLst>
              </a:tr>
              <a:tr h="825268">
                <a:tc vMerge="1"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Die Schütze darf erst wieder geschlossen werden, wenn sich die Spannung für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mindestens 600ms 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wieder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über der unteren Spannungsgrenze von 2.5V 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befindet.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Allgemeiner Funktionstest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Reset der Unterspannungswarnung bei geöffneten Schützen zu unterschiedlichen Zeitpunkten und beobachten ob Schütze nach 600 ms wieder geschlossen werden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WarningOvervoltage = false </a:t>
                      </a:r>
                      <a:r>
                        <a:rPr lang="de-DE" sz="8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WarningUndervoltage = false  (nach 1000 ms)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WarningOvertemp = false                                                                             Ibat = 350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BDUtrigger = false (nach einer Differenzeit von ≥ 600 ms)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0" i="0" u="none" strike="noStrike" dirty="0">
                          <a:solidFill>
                            <a:srgbClr val="00B050"/>
                          </a:solidFill>
                          <a:effectLst/>
                          <a:latin typeface="Wingdings" panose="05000000000000000000" pitchFamily="2" charset="2"/>
                        </a:rPr>
                        <a:t>ü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1373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4515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A35EAB-2551-003C-CF6D-B102276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6 Safety Controller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737297-4DA6-0F00-BB74-9A437382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721" y="6352822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2D9C5F-7B2C-4B01-8C4C-943ECDFF7E6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E3546098-CE2C-D8FA-45D8-AEE75A9148B3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39E019-435B-4EB6-829F-0E795361EE93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03.06.2024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EBFC8D4D-0DDD-959D-779E-4A9874C5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BMS-LAB SS2024 _ function testing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2C7F6ECE-9617-0429-AF6B-5635EC580A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99958"/>
              </p:ext>
            </p:extLst>
          </p:nvPr>
        </p:nvGraphicFramePr>
        <p:xfrm>
          <a:off x="533399" y="1822348"/>
          <a:ext cx="11226377" cy="4222851"/>
        </p:xfrm>
        <a:graphic>
          <a:graphicData uri="http://schemas.openxmlformats.org/drawingml/2006/table">
            <a:tbl>
              <a:tblPr/>
              <a:tblGrid>
                <a:gridCol w="1967177">
                  <a:extLst>
                    <a:ext uri="{9D8B030D-6E8A-4147-A177-3AD203B41FA5}">
                      <a16:colId xmlns:a16="http://schemas.microsoft.com/office/drawing/2014/main" val="2733163266"/>
                    </a:ext>
                  </a:extLst>
                </a:gridCol>
                <a:gridCol w="1967177">
                  <a:extLst>
                    <a:ext uri="{9D8B030D-6E8A-4147-A177-3AD203B41FA5}">
                      <a16:colId xmlns:a16="http://schemas.microsoft.com/office/drawing/2014/main" val="639376553"/>
                    </a:ext>
                  </a:extLst>
                </a:gridCol>
                <a:gridCol w="1428546">
                  <a:extLst>
                    <a:ext uri="{9D8B030D-6E8A-4147-A177-3AD203B41FA5}">
                      <a16:colId xmlns:a16="http://schemas.microsoft.com/office/drawing/2014/main" val="3595840903"/>
                    </a:ext>
                  </a:extLst>
                </a:gridCol>
                <a:gridCol w="1428546">
                  <a:extLst>
                    <a:ext uri="{9D8B030D-6E8A-4147-A177-3AD203B41FA5}">
                      <a16:colId xmlns:a16="http://schemas.microsoft.com/office/drawing/2014/main" val="760042948"/>
                    </a:ext>
                  </a:extLst>
                </a:gridCol>
                <a:gridCol w="1522221">
                  <a:extLst>
                    <a:ext uri="{9D8B030D-6E8A-4147-A177-3AD203B41FA5}">
                      <a16:colId xmlns:a16="http://schemas.microsoft.com/office/drawing/2014/main" val="1671957002"/>
                    </a:ext>
                  </a:extLst>
                </a:gridCol>
                <a:gridCol w="1523684">
                  <a:extLst>
                    <a:ext uri="{9D8B030D-6E8A-4147-A177-3AD203B41FA5}">
                      <a16:colId xmlns:a16="http://schemas.microsoft.com/office/drawing/2014/main" val="3230182663"/>
                    </a:ext>
                  </a:extLst>
                </a:gridCol>
                <a:gridCol w="725982">
                  <a:extLst>
                    <a:ext uri="{9D8B030D-6E8A-4147-A177-3AD203B41FA5}">
                      <a16:colId xmlns:a16="http://schemas.microsoft.com/office/drawing/2014/main" val="3932003877"/>
                    </a:ext>
                  </a:extLst>
                </a:gridCol>
                <a:gridCol w="663044">
                  <a:extLst>
                    <a:ext uri="{9D8B030D-6E8A-4147-A177-3AD203B41FA5}">
                      <a16:colId xmlns:a16="http://schemas.microsoft.com/office/drawing/2014/main" val="1814251160"/>
                    </a:ext>
                  </a:extLst>
                </a:gridCol>
              </a:tblGrid>
              <a:tr h="229263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ID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Anforderungsbeschreibung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Testart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Ausführung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Vorgabe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Erwartetes Ergebnis 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Status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BE2D5"/>
                          </a:highlight>
                          <a:latin typeface="Aptos Narrow" panose="020B0004020202020204" pitchFamily="34" charset="0"/>
                        </a:rPr>
                        <a:t>Kommentar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7675251"/>
                  </a:ext>
                </a:extLst>
              </a:tr>
              <a:tr h="99839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BMS-18 Zusatz 10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Bei einer permanenten kritischen </a:t>
                      </a:r>
                      <a:r>
                        <a:rPr lang="de-DE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Temperaturwarnung (&gt; 60°C)</a:t>
                      </a:r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, die </a:t>
                      </a:r>
                      <a:r>
                        <a:rPr lang="de-DE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≥ 600ms</a:t>
                      </a:r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anhält, muss das BMS die </a:t>
                      </a:r>
                      <a:r>
                        <a:rPr lang="de-DE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Schütze innerhalb von 50ms </a:t>
                      </a:r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öffnen. 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Allgemeiner Funktionstest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Aufschalten einer Temperaturwarnung zu unterschiedlichen Zeitpunkten und beobachten ob Schütze zwischen 600 - 650 ms geöffnet werden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WarningOvervoltage = false WarningUndervoltage = false  </a:t>
                      </a:r>
                      <a:r>
                        <a:rPr lang="de-DE" sz="8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WarningOvertemp = true (nach 1000 ms)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Ibat = 350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BDUtrigger = true (nach einer Differenzeit von 600 - 650 ms)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0" i="0" u="none" strike="noStrike">
                          <a:solidFill>
                            <a:srgbClr val="00B050"/>
                          </a:solidFill>
                          <a:effectLst/>
                          <a:latin typeface="Wingdings" panose="05000000000000000000" pitchFamily="2" charset="2"/>
                        </a:rPr>
                        <a:t>ü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1564785"/>
                  </a:ext>
                </a:extLst>
              </a:tr>
              <a:tr h="998397">
                <a:tc vMerge="1"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Die Schütze darf erst wieder geschlossen werden, wenn sich die Temperatur für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mindestens 3s 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wieder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unter der oberen Temperaturgrenze von 60°C 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befindet.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Allgemeiner Funktionstest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Reset der Temperaturwarnung bei geöffneten Schützen zu unterschiedlichen Zeitpunkten und beobachten ob Schütze nach 3000 ms wieder geschlossen werden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WarningOvervoltage = false WarningUndervoltage = false  </a:t>
                      </a:r>
                      <a:r>
                        <a:rPr lang="de-DE" sz="8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WarningOvertemp = false (nach 1000 ms)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                                                                           Ibat = 350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BDUtrigger = false (nach einer Differenzeit von ≥ 3000 ms)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0" i="0" u="none" strike="noStrike">
                          <a:solidFill>
                            <a:srgbClr val="00B050"/>
                          </a:solidFill>
                          <a:effectLst/>
                          <a:latin typeface="Wingdings" panose="05000000000000000000" pitchFamily="2" charset="2"/>
                        </a:rPr>
                        <a:t>ü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0397881"/>
                  </a:ext>
                </a:extLst>
              </a:tr>
              <a:tr h="99839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BMS-18 Zusatz 11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Bei einer permanenten kritischen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Stromwarnung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(&gt; 400A)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, die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≥ 600 ms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anhält, muss das BMS die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Schütze innerhalb von 50ms 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öffnen.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Allgemeiner Funktionstest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Aufschalten eines Stromes &gt; 400 A zu unterschiedlichen Zeitpunkten und beobachten ob Schütze zwischen 600 - 650 ms geöffnet werden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WarningOvervoltage = false WarningUndervoltage = false  WarningOvertemp = false                                                                           </a:t>
                      </a:r>
                      <a:r>
                        <a:rPr lang="de-DE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Ibat = ± 450 (nach 1000 ms)</a:t>
                      </a:r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BDUtrigger = true (nach einer Differenzeit von 600 - 650 ms)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0" i="0" u="none" strike="noStrike">
                          <a:solidFill>
                            <a:srgbClr val="00B050"/>
                          </a:solidFill>
                          <a:effectLst/>
                          <a:latin typeface="Wingdings" panose="05000000000000000000" pitchFamily="2" charset="2"/>
                        </a:rPr>
                        <a:t>ü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0393171"/>
                  </a:ext>
                </a:extLst>
              </a:tr>
              <a:tr h="998397">
                <a:tc vMerge="1"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Die Schütze darf erst wieder geschlossen werden, wenn sich der Strom für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mindestens 600ms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wieder </a:t>
                      </a:r>
                      <a:r>
                        <a:rPr lang="de-DE" sz="8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unter der oberen Stromgrenze von 400A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befindet.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Allgemeiner Funktionstest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Reset des Stromes auf &lt; 400 A bei geöffneten Schützen zu unterschiedlichen Zeitpunkten und beobachten ob Schütze nach 600 ms wieder geschlossen werden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WarningOvervoltage = false WarningUndervoltage = false  WarningOvertemp = false                                                                           </a:t>
                      </a:r>
                      <a:r>
                        <a:rPr lang="de-DE" sz="800" b="0" i="0" u="none" strike="noStrike">
                          <a:solidFill>
                            <a:srgbClr val="FF0000"/>
                          </a:solidFill>
                          <a:effectLst/>
                          <a:latin typeface="Aptos Narrow" panose="020B0004020202020204" pitchFamily="34" charset="0"/>
                        </a:rPr>
                        <a:t>Ibat = ± 350 (nach 1000 ms)</a:t>
                      </a:r>
                      <a:r>
                        <a:rPr lang="de-DE" sz="8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BDUtrigger = false (nach einer Differenzeit von ≥ 600 ms)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0" i="0" u="none" strike="noStrike" dirty="0">
                          <a:solidFill>
                            <a:srgbClr val="00B050"/>
                          </a:solidFill>
                          <a:effectLst/>
                          <a:latin typeface="Wingdings" panose="05000000000000000000" pitchFamily="2" charset="2"/>
                        </a:rPr>
                        <a:t>ü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-</a:t>
                      </a:r>
                    </a:p>
                  </a:txBody>
                  <a:tcPr marL="5265" marR="5265" marT="526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9579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416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E29FC63-7657-CECA-C4A1-3EB2685B5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3420" y="6356349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42D9C5F-7B2C-4B01-8C4C-943ECDFF7E6C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Datumsplatzhalter 3">
            <a:extLst>
              <a:ext uri="{FF2B5EF4-FFF2-40B4-BE49-F238E27FC236}">
                <a16:creationId xmlns:a16="http://schemas.microsoft.com/office/drawing/2014/main" id="{665D9126-B4A9-D83D-556D-24F2D2BFBBEC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E39E019-435B-4EB6-829F-0E795361EE93}" type="datetime1">
              <a:rPr lang="de-DE" smtClean="0"/>
              <a:pPr/>
              <a:t>03.06.2024</a:t>
            </a:fld>
            <a:endParaRPr lang="de-DE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594E7639-C39E-0378-55E8-611EF1F63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BMS-LAB SS2024 _ function testing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64052C20-F5C1-3051-2A25-FF8E09C57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Testmethode</a:t>
            </a:r>
          </a:p>
          <a:p>
            <a:r>
              <a:rPr lang="en-US" sz="3200" kern="1200" dirty="0">
                <a:latin typeface="+mj-lt"/>
                <a:ea typeface="+mj-ea"/>
                <a:cs typeface="+mj-cs"/>
              </a:rPr>
              <a:t>1 Cell-Balancing</a:t>
            </a:r>
          </a:p>
          <a:p>
            <a:r>
              <a:rPr lang="en-US" sz="3200" kern="1200" dirty="0">
                <a:latin typeface="+mj-lt"/>
                <a:ea typeface="+mj-ea"/>
                <a:cs typeface="+mj-cs"/>
              </a:rPr>
              <a:t>2 Cell-Voltage</a:t>
            </a:r>
          </a:p>
          <a:p>
            <a:r>
              <a:rPr lang="en-US" sz="3200" kern="1200" dirty="0">
                <a:latin typeface="+mj-lt"/>
                <a:ea typeface="+mj-ea"/>
                <a:cs typeface="+mj-cs"/>
              </a:rPr>
              <a:t>3 Overtemp</a:t>
            </a:r>
          </a:p>
          <a:p>
            <a:r>
              <a:rPr lang="en-US" sz="3200" dirty="0"/>
              <a:t>4 Upper Display</a:t>
            </a:r>
            <a:endParaRPr lang="en-US" sz="3200" kern="1200" dirty="0">
              <a:latin typeface="+mj-lt"/>
              <a:ea typeface="+mj-ea"/>
              <a:cs typeface="+mj-cs"/>
            </a:endParaRPr>
          </a:p>
          <a:p>
            <a:r>
              <a:rPr lang="en-US" sz="3200" kern="1200" dirty="0">
                <a:latin typeface="+mj-lt"/>
                <a:ea typeface="+mj-ea"/>
                <a:cs typeface="+mj-cs"/>
              </a:rPr>
              <a:t>5 Lower Display</a:t>
            </a:r>
          </a:p>
          <a:p>
            <a:r>
              <a:rPr lang="de-DE" sz="3200" dirty="0"/>
              <a:t>6 Safety Control</a:t>
            </a:r>
          </a:p>
          <a:p>
            <a:endParaRPr lang="en-DE" sz="3200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81EC57B6-A0BA-6C50-3121-8E1D4ED5BBE7}"/>
              </a:ext>
            </a:extLst>
          </p:cNvPr>
          <p:cNvSpPr txBox="1">
            <a:spLocks/>
          </p:cNvSpPr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FFFFFF"/>
                </a:solidFill>
              </a:rPr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285708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86B6D16-F6ED-1F57-4BB5-0FBD8B1B9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28808" cy="1559173"/>
          </a:xfrm>
          <a:prstGeom prst="rect">
            <a:avLst/>
          </a:prstGeom>
        </p:spPr>
      </p:pic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1A4A3DB3-D254-4EE7-5D07-00E61CD6A43A}"/>
              </a:ext>
            </a:extLst>
          </p:cNvPr>
          <p:cNvCxnSpPr>
            <a:cxnSpLocks/>
            <a:stCxn id="2" idx="3"/>
            <a:endCxn id="18" idx="1"/>
          </p:cNvCxnSpPr>
          <p:nvPr/>
        </p:nvCxnSpPr>
        <p:spPr>
          <a:xfrm flipH="1">
            <a:off x="1901891" y="2773264"/>
            <a:ext cx="6986821" cy="12700"/>
          </a:xfrm>
          <a:prstGeom prst="bentConnector5">
            <a:avLst>
              <a:gd name="adj1" fmla="val -27175"/>
              <a:gd name="adj2" fmla="val 21517520"/>
              <a:gd name="adj3" fmla="val 11081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815810A-9371-EDA2-C148-CAE6A51BD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BMS-LAB SS2024 _ function testing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CDAAE12-8C03-8A7F-388A-E61E6AF93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D9C5F-7B2C-4B01-8C4C-943ECDFF7E6C}" type="slidenum">
              <a:rPr lang="de-DE" smtClean="0"/>
              <a:t>3</a:t>
            </a:fld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B9F6515-7796-164F-18ED-6901B15E427D}"/>
              </a:ext>
            </a:extLst>
          </p:cNvPr>
          <p:cNvSpPr/>
          <p:nvPr/>
        </p:nvSpPr>
        <p:spPr>
          <a:xfrm>
            <a:off x="6225531" y="2021921"/>
            <a:ext cx="2663181" cy="1502686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Zu testende Software</a:t>
            </a:r>
            <a:endParaRPr lang="en-DE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0E7F8FB4-9F1B-AD62-2DF9-AB19B69FFC25}"/>
              </a:ext>
            </a:extLst>
          </p:cNvPr>
          <p:cNvCxnSpPr>
            <a:cxnSpLocks/>
          </p:cNvCxnSpPr>
          <p:nvPr/>
        </p:nvCxnSpPr>
        <p:spPr>
          <a:xfrm>
            <a:off x="3660841" y="2773264"/>
            <a:ext cx="256469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5733BB96-2242-8AB7-23EC-524BB1DBE2A8}"/>
              </a:ext>
            </a:extLst>
          </p:cNvPr>
          <p:cNvSpPr txBox="1"/>
          <p:nvPr/>
        </p:nvSpPr>
        <p:spPr>
          <a:xfrm>
            <a:off x="4030051" y="2391233"/>
            <a:ext cx="224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Funktionseingang</a:t>
            </a:r>
            <a:endParaRPr lang="en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122F182-8411-455D-6FED-D92F56219DA3}"/>
              </a:ext>
            </a:extLst>
          </p:cNvPr>
          <p:cNvSpPr txBox="1"/>
          <p:nvPr/>
        </p:nvSpPr>
        <p:spPr>
          <a:xfrm>
            <a:off x="8839177" y="2416632"/>
            <a:ext cx="224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Funktionsausgang</a:t>
            </a:r>
            <a:endParaRPr lang="en-DE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1A9E7EF-D0A0-BB87-62FB-1CA056822B0E}"/>
              </a:ext>
            </a:extLst>
          </p:cNvPr>
          <p:cNvSpPr/>
          <p:nvPr/>
        </p:nvSpPr>
        <p:spPr>
          <a:xfrm>
            <a:off x="1901891" y="2021921"/>
            <a:ext cx="1758950" cy="1502686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Vordefiniertes Testskript auf Basis der Requirements</a:t>
            </a:r>
            <a:endParaRPr lang="en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EC9D3423-0942-BCCB-C26E-28EEE69707F7}"/>
              </a:ext>
            </a:extLst>
          </p:cNvPr>
          <p:cNvSpPr txBox="1"/>
          <p:nvPr/>
        </p:nvSpPr>
        <p:spPr>
          <a:xfrm>
            <a:off x="6601446" y="1690688"/>
            <a:ext cx="1911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„Black Box“</a:t>
            </a:r>
            <a:endParaRPr lang="en-DE" sz="2000" b="1" dirty="0"/>
          </a:p>
        </p:txBody>
      </p:sp>
      <p:pic>
        <p:nvPicPr>
          <p:cNvPr id="34" name="Picture 4" descr="Stoppuhr - Download kostenlose symbole">
            <a:extLst>
              <a:ext uri="{FF2B5EF4-FFF2-40B4-BE49-F238E27FC236}">
                <a16:creationId xmlns:a16="http://schemas.microsoft.com/office/drawing/2014/main" id="{BCB39635-F3E5-BED9-7482-F32E729F2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8712" y="3643423"/>
            <a:ext cx="400353" cy="400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hteck: abgerundete Ecken 39">
            <a:extLst>
              <a:ext uri="{FF2B5EF4-FFF2-40B4-BE49-F238E27FC236}">
                <a16:creationId xmlns:a16="http://schemas.microsoft.com/office/drawing/2014/main" id="{F600EDD1-7314-25B6-98A8-CE05A7D99E63}"/>
              </a:ext>
            </a:extLst>
          </p:cNvPr>
          <p:cNvSpPr/>
          <p:nvPr/>
        </p:nvSpPr>
        <p:spPr>
          <a:xfrm>
            <a:off x="1901891" y="3862904"/>
            <a:ext cx="1758951" cy="1408918"/>
          </a:xfrm>
          <a:prstGeom prst="round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Ausgabe der Werte über den seriellen Monitor</a:t>
            </a:r>
            <a:endParaRPr lang="en-DE" dirty="0"/>
          </a:p>
        </p:txBody>
      </p: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348D537B-B637-8133-782B-A854F2659DE2}"/>
              </a:ext>
            </a:extLst>
          </p:cNvPr>
          <p:cNvCxnSpPr>
            <a:cxnSpLocks/>
            <a:stCxn id="18" idx="2"/>
            <a:endCxn id="40" idx="0"/>
          </p:cNvCxnSpPr>
          <p:nvPr/>
        </p:nvCxnSpPr>
        <p:spPr>
          <a:xfrm>
            <a:off x="2781366" y="3524607"/>
            <a:ext cx="1" cy="33829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hteck: abgerundete Ecken 49">
            <a:extLst>
              <a:ext uri="{FF2B5EF4-FFF2-40B4-BE49-F238E27FC236}">
                <a16:creationId xmlns:a16="http://schemas.microsoft.com/office/drawing/2014/main" id="{86D03274-7A4E-1C0F-974B-589463FED2BB}"/>
              </a:ext>
            </a:extLst>
          </p:cNvPr>
          <p:cNvSpPr/>
          <p:nvPr/>
        </p:nvSpPr>
        <p:spPr>
          <a:xfrm>
            <a:off x="6688436" y="3881239"/>
            <a:ext cx="1758951" cy="1408918"/>
          </a:xfrm>
          <a:prstGeom prst="round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Ausgabe der Werte über das Display</a:t>
            </a:r>
            <a:endParaRPr lang="en-DE" dirty="0"/>
          </a:p>
        </p:txBody>
      </p: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DDB4513F-FBF3-EB04-49E9-DA2CDA16C07C}"/>
              </a:ext>
            </a:extLst>
          </p:cNvPr>
          <p:cNvCxnSpPr>
            <a:cxnSpLocks/>
            <a:endCxn id="50" idx="0"/>
          </p:cNvCxnSpPr>
          <p:nvPr/>
        </p:nvCxnSpPr>
        <p:spPr>
          <a:xfrm>
            <a:off x="7567911" y="3542942"/>
            <a:ext cx="1" cy="33829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ilkreis 53">
            <a:extLst>
              <a:ext uri="{FF2B5EF4-FFF2-40B4-BE49-F238E27FC236}">
                <a16:creationId xmlns:a16="http://schemas.microsoft.com/office/drawing/2014/main" id="{225C7CB1-5A48-CF6C-DD57-3AF6CE689663}"/>
              </a:ext>
            </a:extLst>
          </p:cNvPr>
          <p:cNvSpPr/>
          <p:nvPr/>
        </p:nvSpPr>
        <p:spPr>
          <a:xfrm>
            <a:off x="8955269" y="3745664"/>
            <a:ext cx="257519" cy="266061"/>
          </a:xfrm>
          <a:prstGeom prst="pie">
            <a:avLst>
              <a:gd name="adj1" fmla="val 16094894"/>
              <a:gd name="adj2" fmla="val 1950852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pic>
        <p:nvPicPr>
          <p:cNvPr id="56" name="Picture 4" descr="Stoppuhr - Download kostenlose symbole">
            <a:extLst>
              <a:ext uri="{FF2B5EF4-FFF2-40B4-BE49-F238E27FC236}">
                <a16:creationId xmlns:a16="http://schemas.microsoft.com/office/drawing/2014/main" id="{FFDD70F6-D6B4-B9FB-5476-81441052B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860" y="3611372"/>
            <a:ext cx="400353" cy="400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Ellipse 57">
            <a:extLst>
              <a:ext uri="{FF2B5EF4-FFF2-40B4-BE49-F238E27FC236}">
                <a16:creationId xmlns:a16="http://schemas.microsoft.com/office/drawing/2014/main" id="{C9F52E72-B00C-6852-DFF9-7000CF8DAF0A}"/>
              </a:ext>
            </a:extLst>
          </p:cNvPr>
          <p:cNvSpPr/>
          <p:nvPr/>
        </p:nvSpPr>
        <p:spPr>
          <a:xfrm>
            <a:off x="5932862" y="3714217"/>
            <a:ext cx="219074" cy="22508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Teilkreis 56">
            <a:extLst>
              <a:ext uri="{FF2B5EF4-FFF2-40B4-BE49-F238E27FC236}">
                <a16:creationId xmlns:a16="http://schemas.microsoft.com/office/drawing/2014/main" id="{9C17956A-CD1B-03F3-E1D8-FAD984C3351F}"/>
              </a:ext>
            </a:extLst>
          </p:cNvPr>
          <p:cNvSpPr/>
          <p:nvPr/>
        </p:nvSpPr>
        <p:spPr>
          <a:xfrm>
            <a:off x="5894417" y="3713613"/>
            <a:ext cx="257519" cy="266061"/>
          </a:xfrm>
          <a:prstGeom prst="pie">
            <a:avLst>
              <a:gd name="adj1" fmla="val 16094894"/>
              <a:gd name="adj2" fmla="val 1795889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9501E9B4-4FE0-D5F6-9C1C-D0C92554D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Testmethode</a:t>
            </a: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23C68AC0-F8C3-74D3-60C8-8BB5D0FEDE02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E39E019-435B-4EB6-829F-0E795361EE93}" type="datetime1">
              <a:rPr lang="de-DE" smtClean="0"/>
              <a:pPr/>
              <a:t>03.06.2024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197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A35EAB-2551-003C-CF6D-B102276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 Cell-Balancing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737297-4DA6-0F00-BB74-9A437382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721" y="6352822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42D9C5F-7B2C-4B01-8C4C-943ECDFF7E6C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280600E9-2EA4-06B3-6429-5B4F645C3A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776743"/>
              </p:ext>
            </p:extLst>
          </p:nvPr>
        </p:nvGraphicFramePr>
        <p:xfrm>
          <a:off x="273475" y="1606385"/>
          <a:ext cx="11327552" cy="4618745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1180675">
                  <a:extLst>
                    <a:ext uri="{9D8B030D-6E8A-4147-A177-3AD203B41FA5}">
                      <a16:colId xmlns:a16="http://schemas.microsoft.com/office/drawing/2014/main" val="452403702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3271747021"/>
                    </a:ext>
                  </a:extLst>
                </a:gridCol>
                <a:gridCol w="2195257">
                  <a:extLst>
                    <a:ext uri="{9D8B030D-6E8A-4147-A177-3AD203B41FA5}">
                      <a16:colId xmlns:a16="http://schemas.microsoft.com/office/drawing/2014/main" val="1156556837"/>
                    </a:ext>
                  </a:extLst>
                </a:gridCol>
                <a:gridCol w="2332293">
                  <a:extLst>
                    <a:ext uri="{9D8B030D-6E8A-4147-A177-3AD203B41FA5}">
                      <a16:colId xmlns:a16="http://schemas.microsoft.com/office/drawing/2014/main" val="1285454952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2449216521"/>
                    </a:ext>
                  </a:extLst>
                </a:gridCol>
                <a:gridCol w="2291927">
                  <a:extLst>
                    <a:ext uri="{9D8B030D-6E8A-4147-A177-3AD203B41FA5}">
                      <a16:colId xmlns:a16="http://schemas.microsoft.com/office/drawing/2014/main" val="4091026238"/>
                    </a:ext>
                  </a:extLst>
                </a:gridCol>
              </a:tblGrid>
              <a:tr h="277309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Anforderung</a:t>
                      </a:r>
                      <a:endParaRPr lang="de-DE" sz="9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Testart</a:t>
                      </a:r>
                      <a:endParaRPr lang="de-DE" sz="9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Ausführung</a:t>
                      </a:r>
                      <a:endParaRPr lang="de-DE" sz="9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Vorgabe Vcell</a:t>
                      </a:r>
                      <a:endParaRPr lang="de-DE" sz="9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Erwartetes Ergebnis</a:t>
                      </a:r>
                      <a:endParaRPr lang="de-DE" sz="9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Ergebnis</a:t>
                      </a:r>
                      <a:endParaRPr lang="de-DE" sz="9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8545547"/>
                  </a:ext>
                </a:extLst>
              </a:tr>
              <a:tr h="418793">
                <a:tc rowSpan="4">
                  <a:txBody>
                    <a:bodyPr/>
                    <a:lstStyle/>
                    <a:p>
                      <a:pPr algn="l" fontAlgn="ctr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BMS-21 </a:t>
                      </a:r>
                      <a:r>
                        <a:rPr lang="de-DE" sz="900" b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– Auseinanderdriften der Zellspannungen entgegenwirken</a:t>
                      </a:r>
                      <a:endParaRPr lang="de-DE" sz="900" b="1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allgemeiner Funktionstest 1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Cellbalancing wird für jede Zelle aktiviert wenn nötig</a:t>
                      </a:r>
                      <a:endParaRPr lang="de-DE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Vcell[4.0, 4.0, 4.0, </a:t>
                      </a:r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4.5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]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setbalActive: 0 bzw 4 bei jedem vierten Schritt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✓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318741"/>
                  </a:ext>
                </a:extLst>
              </a:tr>
              <a:tr h="418793">
                <a:tc vMerge="1"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allgemeiner Funktionstest 2</a:t>
                      </a:r>
                      <a:endParaRPr lang="de-DE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 Zellen gleichzeitig außerhalb des Wertebereiches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Vcell[4.0, 4.0, </a:t>
                      </a:r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3.5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4.5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]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setbalActive: 3 &amp; 4 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✓ </a:t>
                      </a:r>
                    </a:p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werden nacheinander gebalanced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8187097"/>
                  </a:ext>
                </a:extLst>
              </a:tr>
              <a:tr h="277309">
                <a:tc vMerge="1"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allgemeiner Funktionstest 3</a:t>
                      </a:r>
                      <a:endParaRPr lang="de-DE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keine Zelle muss gebalanced werden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Vcell[4.0, 4.0, 4.0, 4.0]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setbalActive: 0</a:t>
                      </a:r>
                      <a:endParaRPr lang="de-DE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✓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938712"/>
                  </a:ext>
                </a:extLst>
              </a:tr>
              <a:tr h="418793">
                <a:tc vMerge="1"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allgemeiner Funktionstest 4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Grenzwert weniger als 4-mal unterschritten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3x Vcell[4.0, 4.0, 4.0, </a:t>
                      </a:r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4.5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]  </a:t>
                      </a:r>
                    </a:p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1xVcell[4.0, 4.0, 4.0, 4.0]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setbalActive: 0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✓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6671905"/>
                  </a:ext>
                </a:extLst>
              </a:tr>
              <a:tr h="277309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Zusatz 12 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– Berechnung der Werte alle 200ms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nicht testbar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5198"/>
                  </a:ext>
                </a:extLst>
              </a:tr>
              <a:tr h="277309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Zusatz 13 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– Mittelwert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Grenzwerttest (Standardabweichung)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Werte so bestimmen, dass ein Wert nahe Mittelwert + Standardabweichung ist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Vcell[4.0, </a:t>
                      </a:r>
                      <a:r>
                        <a:rPr lang="de-DE" sz="900" b="1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3.5</a:t>
                      </a:r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, 4.4, </a:t>
                      </a:r>
                      <a:r>
                        <a:rPr lang="de-DE" sz="900" b="1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4.64</a:t>
                      </a:r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]                        </a:t>
                      </a:r>
                    </a:p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mit m+s=4.634 &amp; m-s=3.636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setbalActive: 2 &amp; 4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✓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6765930"/>
                  </a:ext>
                </a:extLst>
              </a:tr>
              <a:tr h="277309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Zusatz 14 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– Standardabweichung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469610"/>
                  </a:ext>
                </a:extLst>
              </a:tr>
              <a:tr h="277309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Zusatz 15 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– </a:t>
                      </a:r>
                    </a:p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alle 4 Messungen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Kombiniert mit Funktoinstest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✓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1949212"/>
                  </a:ext>
                </a:extLst>
              </a:tr>
              <a:tr h="560278">
                <a:tc rowSpan="2">
                  <a:txBody>
                    <a:bodyPr/>
                    <a:lstStyle/>
                    <a:p>
                      <a:pPr algn="l" fontAlgn="b"/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Zusatz 16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– </a:t>
                      </a:r>
                    </a:p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Balancing im 400ms-Takt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Zeitkritischer Test der Cellbalancing Aktivierung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Status des Cellbalancing zeitlich tracken</a:t>
                      </a:r>
                      <a:endParaRPr lang="de-DE" sz="9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abhängig von t                               </a:t>
                      </a:r>
                    </a:p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Vcell[4.0, 4.0, 4.0, 4.0] </a:t>
                      </a:r>
                      <a:r>
                        <a:rPr lang="de-DE" sz="900" b="0" i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oder </a:t>
                      </a:r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      </a:t>
                      </a:r>
                    </a:p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Vcell[</a:t>
                      </a:r>
                      <a:r>
                        <a:rPr lang="de-DE" sz="900" b="1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4.5</a:t>
                      </a:r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, 4.0, 4.0, 4.0]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Nach setzen des Einganswertes verstreichen 400ms bis </a:t>
                      </a:r>
                    </a:p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ptos Narrow" panose="020B0004020202020204" pitchFamily="34" charset="0"/>
                        </a:rPr>
                        <a:t>setbalActive ≠ 0 aktiviert wird</a:t>
                      </a: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Grenzwert von 400ms wird Anforderungsbedingt nicht eingehalten 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2545927"/>
                  </a:ext>
                </a:extLst>
              </a:tr>
              <a:tr h="560278">
                <a:tc vMerge="1">
                  <a:txBody>
                    <a:bodyPr/>
                    <a:lstStyle/>
                    <a:p>
                      <a:pPr algn="l" fontAlgn="b"/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Zeitliche Abfolge des Cellbalancings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Werte vorgeben, in denen mehrere Zellen gleichzeitig balancing benötigen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Vcell[</a:t>
                      </a:r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3.5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de-DE" sz="900" b="1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4.5</a:t>
                      </a: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4.0, 4.0]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setbalActive alle 400ms gesetzt, Rest der Zeit =0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setbalActive wird öfters gesetzt aber erst nach 400ms geändert, davor wird der alte Wert mehrmals gesetzt</a:t>
                      </a:r>
                      <a:endParaRPr lang="de-DE" sz="9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13187" marR="4516" marT="56594" marB="5659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579654"/>
                  </a:ext>
                </a:extLst>
              </a:tr>
            </a:tbl>
          </a:graphicData>
        </a:graphic>
      </p:graphicFrame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E3546098-CE2C-D8FA-45D8-AEE75A9148B3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E39E019-435B-4EB6-829F-0E795361EE93}" type="datetime1">
              <a:rPr lang="de-DE" smtClean="0"/>
              <a:pPr/>
              <a:t>03.06.2024</a:t>
            </a:fld>
            <a:endParaRPr lang="de-DE" dirty="0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EBFC8D4D-0DDD-959D-779E-4A9874C5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BMS-LAB SS2024 _ function testing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E5F2EC1-6232-E8F9-AAF7-D5DFEE78A490}"/>
              </a:ext>
            </a:extLst>
          </p:cNvPr>
          <p:cNvSpPr/>
          <p:nvPr/>
        </p:nvSpPr>
        <p:spPr>
          <a:xfrm>
            <a:off x="9372598" y="499691"/>
            <a:ext cx="1263651" cy="57589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900" dirty="0"/>
              <a:t>checkcellbalancing()</a:t>
            </a:r>
            <a:endParaRPr lang="en-DE" sz="900" dirty="0"/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32A2123-9209-6109-B8D7-47F7E054421D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8572926" y="787637"/>
            <a:ext cx="79967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D2FDF985-26B4-FEDE-BA9E-A9361B0AAD24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10636249" y="776544"/>
            <a:ext cx="1123528" cy="110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8A06D53C-40DC-ACF9-3653-49168ECAEF79}"/>
              </a:ext>
            </a:extLst>
          </p:cNvPr>
          <p:cNvSpPr txBox="1"/>
          <p:nvPr/>
        </p:nvSpPr>
        <p:spPr>
          <a:xfrm>
            <a:off x="8539588" y="468767"/>
            <a:ext cx="1035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Vcell[4]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50FA72A-47B6-1904-1FD6-CFB001167CB9}"/>
              </a:ext>
            </a:extLst>
          </p:cNvPr>
          <p:cNvSpPr txBox="1"/>
          <p:nvPr/>
        </p:nvSpPr>
        <p:spPr>
          <a:xfrm>
            <a:off x="10631168" y="474313"/>
            <a:ext cx="1133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</a:rPr>
              <a:t>setbalActive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797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A35EAB-2551-003C-CF6D-B102276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 Cell-Balancing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737297-4DA6-0F00-BB74-9A437382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721" y="6352822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42D9C5F-7B2C-4B01-8C4C-943ECDFF7E6C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E3546098-CE2C-D8FA-45D8-AEE75A9148B3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E39E019-435B-4EB6-829F-0E795361EE93}" type="datetime1">
              <a:rPr lang="de-DE" smtClean="0"/>
              <a:pPr/>
              <a:t>03.06.2024</a:t>
            </a:fld>
            <a:endParaRPr lang="de-DE" dirty="0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EBFC8D4D-0DDD-959D-779E-4A9874C5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dirty="0"/>
              <a:t>BMS-LAB SS2024 _ function testing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E5F2EC1-6232-E8F9-AAF7-D5DFEE78A490}"/>
              </a:ext>
            </a:extLst>
          </p:cNvPr>
          <p:cNvSpPr/>
          <p:nvPr/>
        </p:nvSpPr>
        <p:spPr>
          <a:xfrm>
            <a:off x="9372598" y="499691"/>
            <a:ext cx="1263651" cy="57589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900" dirty="0"/>
              <a:t>checkcellbalancing()</a:t>
            </a:r>
            <a:endParaRPr lang="en-DE" sz="900" dirty="0"/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32A2123-9209-6109-B8D7-47F7E054421D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8572926" y="787637"/>
            <a:ext cx="79967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D2FDF985-26B4-FEDE-BA9E-A9361B0AAD24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10636249" y="776544"/>
            <a:ext cx="1123528" cy="110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8A06D53C-40DC-ACF9-3653-49168ECAEF79}"/>
              </a:ext>
            </a:extLst>
          </p:cNvPr>
          <p:cNvSpPr txBox="1"/>
          <p:nvPr/>
        </p:nvSpPr>
        <p:spPr>
          <a:xfrm>
            <a:off x="8539588" y="468767"/>
            <a:ext cx="1035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Vcell[4]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50FA72A-47B6-1904-1FD6-CFB001167CB9}"/>
              </a:ext>
            </a:extLst>
          </p:cNvPr>
          <p:cNvSpPr txBox="1"/>
          <p:nvPr/>
        </p:nvSpPr>
        <p:spPr>
          <a:xfrm>
            <a:off x="10631167" y="473471"/>
            <a:ext cx="1133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</a:rPr>
              <a:t>setbalActive</a:t>
            </a:r>
            <a:endParaRPr lang="en-DE" dirty="0">
              <a:solidFill>
                <a:schemeClr val="bg1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FB7DEDD-F149-BC5C-CBEC-694361452A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194" b="6763"/>
          <a:stretch/>
        </p:blipFill>
        <p:spPr>
          <a:xfrm>
            <a:off x="1481563" y="1659591"/>
            <a:ext cx="2743200" cy="2350508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6FA14C92-05E1-B463-0F02-B66A96105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920" y="1822348"/>
            <a:ext cx="5303355" cy="1845377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4F712814-2919-A042-A027-94CACF1AF968}"/>
              </a:ext>
            </a:extLst>
          </p:cNvPr>
          <p:cNvSpPr txBox="1"/>
          <p:nvPr/>
        </p:nvSpPr>
        <p:spPr>
          <a:xfrm>
            <a:off x="88900" y="4010099"/>
            <a:ext cx="58707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Zusatz 12: Entscheidungskriterium alle 200ms berechnen</a:t>
            </a:r>
          </a:p>
          <a:p>
            <a:r>
              <a:rPr lang="de-DE" dirty="0"/>
              <a:t>Zusatz 15: 4 aufeinanderfolgende Messwerte werden benötigt, um Cellbalancing zu aktivieren </a:t>
            </a:r>
          </a:p>
          <a:p>
            <a:r>
              <a:rPr lang="de-DE" b="1" dirty="0"/>
              <a:t>	→ 4 × 200ms = 800ms</a:t>
            </a:r>
          </a:p>
          <a:p>
            <a:endParaRPr lang="de-DE" b="1" dirty="0"/>
          </a:p>
          <a:p>
            <a:br>
              <a:rPr lang="de-DE" dirty="0"/>
            </a:br>
            <a:r>
              <a:rPr lang="de-DE" dirty="0"/>
              <a:t>Zusatz 16: Cellbalancing im </a:t>
            </a:r>
            <a:r>
              <a:rPr lang="de-DE" b="1" dirty="0"/>
              <a:t>400ms</a:t>
            </a:r>
            <a:r>
              <a:rPr lang="de-DE" dirty="0"/>
              <a:t>-Takt</a:t>
            </a:r>
          </a:p>
          <a:p>
            <a:r>
              <a:rPr lang="de-DE" dirty="0">
                <a:sym typeface="Wingdings" panose="05000000000000000000" pitchFamily="2" charset="2"/>
              </a:rPr>
              <a:t> Zusatz 16 wurde nach Absprache auf 800ms erhöht</a:t>
            </a:r>
            <a:endParaRPr lang="en-DE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445CBB10-2954-223C-FF7C-69136999B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71541">
            <a:off x="2967771" y="5111576"/>
            <a:ext cx="175458" cy="512991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618FA0C5-59EC-E2DA-9C78-C2C61913A665}"/>
              </a:ext>
            </a:extLst>
          </p:cNvPr>
          <p:cNvSpPr txBox="1"/>
          <p:nvPr/>
        </p:nvSpPr>
        <p:spPr>
          <a:xfrm>
            <a:off x="7241224" y="3914117"/>
            <a:ext cx="46668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Ausgangsparameter wird nur einmal pro Intervall auf aktiv gesetzt, damit die restliche Zeit für das Balancing genutzt werden kann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24064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A35EAB-2551-003C-CF6D-B102276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 Cell-Voltage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737297-4DA6-0F00-BB74-9A437382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6310" y="6427399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2D9C5F-7B2C-4B01-8C4C-943ECDFF7E6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59AF5345-F68C-19D0-7292-7A9708D4E3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1610010"/>
              </p:ext>
            </p:extLst>
          </p:nvPr>
        </p:nvGraphicFramePr>
        <p:xfrm>
          <a:off x="277629" y="1540876"/>
          <a:ext cx="11636737" cy="3117242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318437">
                  <a:extLst>
                    <a:ext uri="{9D8B030D-6E8A-4147-A177-3AD203B41FA5}">
                      <a16:colId xmlns:a16="http://schemas.microsoft.com/office/drawing/2014/main" val="3792542670"/>
                    </a:ext>
                  </a:extLst>
                </a:gridCol>
                <a:gridCol w="1954521">
                  <a:extLst>
                    <a:ext uri="{9D8B030D-6E8A-4147-A177-3AD203B41FA5}">
                      <a16:colId xmlns:a16="http://schemas.microsoft.com/office/drawing/2014/main" val="3950356259"/>
                    </a:ext>
                  </a:extLst>
                </a:gridCol>
                <a:gridCol w="3265004">
                  <a:extLst>
                    <a:ext uri="{9D8B030D-6E8A-4147-A177-3AD203B41FA5}">
                      <a16:colId xmlns:a16="http://schemas.microsoft.com/office/drawing/2014/main" val="2072403008"/>
                    </a:ext>
                  </a:extLst>
                </a:gridCol>
                <a:gridCol w="2191578">
                  <a:extLst>
                    <a:ext uri="{9D8B030D-6E8A-4147-A177-3AD203B41FA5}">
                      <a16:colId xmlns:a16="http://schemas.microsoft.com/office/drawing/2014/main" val="385343295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1358419604"/>
                    </a:ext>
                  </a:extLst>
                </a:gridCol>
                <a:gridCol w="735497">
                  <a:extLst>
                    <a:ext uri="{9D8B030D-6E8A-4147-A177-3AD203B41FA5}">
                      <a16:colId xmlns:a16="http://schemas.microsoft.com/office/drawing/2014/main" val="2191974740"/>
                    </a:ext>
                  </a:extLst>
                </a:gridCol>
              </a:tblGrid>
              <a:tr h="39253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1" u="none" strike="noStrike" kern="1200" cap="all" spc="6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Anforderung</a:t>
                      </a:r>
                    </a:p>
                  </a:txBody>
                  <a:tcPr marL="19647" marR="19647" marT="46900" marB="46900" anchor="b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1" u="none" strike="noStrike" kern="1200" cap="all" spc="6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Testart</a:t>
                      </a:r>
                    </a:p>
                  </a:txBody>
                  <a:tcPr marL="19647" marR="19647" marT="46900" marB="469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1" u="none" strike="noStrike" kern="1200" cap="all" spc="6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Ausführung</a:t>
                      </a:r>
                    </a:p>
                  </a:txBody>
                  <a:tcPr marL="19647" marR="19647" marT="46900" marB="469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1" u="none" strike="noStrike" kern="1200" cap="all" spc="6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Vorgabe</a:t>
                      </a:r>
                    </a:p>
                  </a:txBody>
                  <a:tcPr marL="19647" marR="19647" marT="46900" marB="469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1" u="none" strike="noStrike" kern="1200" cap="all" spc="6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erwartetes Ergebnis</a:t>
                      </a:r>
                    </a:p>
                  </a:txBody>
                  <a:tcPr marL="19647" marR="19647" marT="46900" marB="469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1" u="none" strike="noStrike" kern="1200" cap="all" spc="6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Ergebnis</a:t>
                      </a:r>
                    </a:p>
                  </a:txBody>
                  <a:tcPr marL="19647" marR="19647" marT="46900" marB="469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0532873"/>
                  </a:ext>
                </a:extLst>
              </a:tr>
              <a:tr h="31700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BMS-11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zeitbasierter Test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Überprüfung, ob die Funktion alle 200ms aufgerufen wird und die Zellspannungen korrekt misst.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Diff = currentMillisStop - currentMillisStart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Diff = 200 ms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i.O.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9728313"/>
                  </a:ext>
                </a:extLst>
              </a:tr>
              <a:tr h="81726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BMS-12 </a:t>
                      </a:r>
                      <a:b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(Warnung bei aller ersten Überschreitung der Zellspannung 4.2 V)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Grenzwertanalyse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Testen der Zellspannung genau bei und über 4.2V, um sicherzustellen, dass die Warnung korrekt ausgelöst wird.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1: Vcell[4] = {3.0, 4.1, 3.0, 2.6}</a:t>
                      </a:r>
                      <a:b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2: Vcell[4] = {3.0, 4.2, 3.0, 2.5}</a:t>
                      </a:r>
                      <a:b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3: Vcell[4] = {4.2, 4.3, 2.5, 2.4}</a:t>
                      </a:r>
                      <a:b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4: Vcell[4] = {4.2, 4.3, 2.5, 2.6}</a:t>
                      </a:r>
                      <a:b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5: Vcell[4] = {4.2, 4.1, 2.4, 2.6}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1: keine Warnung</a:t>
                      </a:r>
                      <a:b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2: keine Warnung</a:t>
                      </a:r>
                      <a:b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3: Overvoltage and Undervoltage!</a:t>
                      </a:r>
                      <a:b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4: Overvoltage!</a:t>
                      </a:r>
                      <a:b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5: Undervoltage!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i.O.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0699162"/>
                  </a:ext>
                </a:extLst>
              </a:tr>
              <a:tr h="1919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Zusatz 1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nicht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abtestbar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da VCU-Anforderung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3971059"/>
                  </a:ext>
                </a:extLst>
              </a:tr>
              <a:tr h="1919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Zusatz 2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nicht abtestbar, da VCU-Anforderung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227188"/>
                  </a:ext>
                </a:extLst>
              </a:tr>
              <a:tr h="81726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BMS-13</a:t>
                      </a:r>
                      <a:b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(Warnung bei aller ersten Unterschreitung der Zellspannung 2.5 V)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Grenzwertanalyse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Testen der Zellspannung genau bei und unter 2.5V, um sicherzustellen, dass die Warnung korrekt ausgelöst wird.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1: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Vcell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[4] = {3.0, 4.1, 3.0, 2.6}</a:t>
                      </a:r>
                      <a:b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2: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Vcell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[4] = {3.0, 4.2, 3.0, 2.5}</a:t>
                      </a:r>
                      <a:b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3: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Vcell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[4] = {4.2, 4.3, 2.5, 2.4}</a:t>
                      </a:r>
                      <a:b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4: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Vcell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[4] = {4.2, 4.3, 2.5, 2.6}</a:t>
                      </a:r>
                      <a:b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5: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Vcell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[4] = {4.2, 4.1, 2.4, 2.6}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1: keine Warnung</a:t>
                      </a:r>
                      <a:b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2: keine Warnung</a:t>
                      </a:r>
                      <a:b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3: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Overvoltage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Undervoltage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!</a:t>
                      </a:r>
                      <a:b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4: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Overvoltage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!</a:t>
                      </a:r>
                      <a:b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Szenario 5: </a:t>
                      </a:r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Undervoltage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!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i.O</a:t>
                      </a:r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9821310"/>
                  </a:ext>
                </a:extLst>
              </a:tr>
              <a:tr h="1919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Zusatz 3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nicht abtestbar, da VCU-Anforderung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873855"/>
                  </a:ext>
                </a:extLst>
              </a:tr>
              <a:tr h="191935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Zusatz 4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nicht abtestbar, da VCU-Anforderung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de-DE" sz="900" b="0" u="none" strike="noStrike" kern="12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19647" marR="19647" marT="1207" marB="4690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4551531"/>
                  </a:ext>
                </a:extLst>
              </a:tr>
            </a:tbl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A048392C-8BCE-458E-C5C0-98822AEDA8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505"/>
          <a:stretch/>
        </p:blipFill>
        <p:spPr>
          <a:xfrm>
            <a:off x="277629" y="4791756"/>
            <a:ext cx="4356474" cy="1480281"/>
          </a:xfrm>
          <a:prstGeom prst="rect">
            <a:avLst/>
          </a:prstGeom>
        </p:spPr>
      </p:pic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E0929ED1-A0B1-9294-8894-4D271AEC0222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39E019-435B-4EB6-829F-0E795361EE93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03.06.2024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F2ED7C44-E3F8-9C5A-B3C6-0C2BEE985F6D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BMS-LAB SS2024 _ function testing</a:t>
            </a:r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63A8EA7-494A-F86D-72D5-6D8C200CDCEA}"/>
              </a:ext>
            </a:extLst>
          </p:cNvPr>
          <p:cNvSpPr txBox="1"/>
          <p:nvPr/>
        </p:nvSpPr>
        <p:spPr>
          <a:xfrm rot="1261602">
            <a:off x="3458461" y="4995492"/>
            <a:ext cx="1211935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Szenario 5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594F74D3-51D5-319E-64C4-71024E6FF1B7}"/>
              </a:ext>
            </a:extLst>
          </p:cNvPr>
          <p:cNvCxnSpPr>
            <a:cxnSpLocks/>
          </p:cNvCxnSpPr>
          <p:nvPr/>
        </p:nvCxnSpPr>
        <p:spPr>
          <a:xfrm>
            <a:off x="277629" y="4742430"/>
            <a:ext cx="1159598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hteck 2">
            <a:extLst>
              <a:ext uri="{FF2B5EF4-FFF2-40B4-BE49-F238E27FC236}">
                <a16:creationId xmlns:a16="http://schemas.microsoft.com/office/drawing/2014/main" id="{4C19380C-83DE-E611-B1C3-B6A44E9793D9}"/>
              </a:ext>
            </a:extLst>
          </p:cNvPr>
          <p:cNvSpPr/>
          <p:nvPr/>
        </p:nvSpPr>
        <p:spPr>
          <a:xfrm>
            <a:off x="9186281" y="497955"/>
            <a:ext cx="1263651" cy="57589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900" dirty="0"/>
              <a:t>checkcellVoltage()</a:t>
            </a:r>
            <a:endParaRPr lang="en-DE" sz="9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D9342596-8EA9-665E-4F70-694B3B8EC4E0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8386609" y="785901"/>
            <a:ext cx="79967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66EFA08C-F03C-99C9-8A8B-2CFA6F214F94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10449932" y="785901"/>
            <a:ext cx="147955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197756C0-4F66-928E-5015-E89278145EAE}"/>
              </a:ext>
            </a:extLst>
          </p:cNvPr>
          <p:cNvSpPr txBox="1"/>
          <p:nvPr/>
        </p:nvSpPr>
        <p:spPr>
          <a:xfrm>
            <a:off x="8353271" y="467031"/>
            <a:ext cx="1035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Vcell[4]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AD35F34-6231-E473-AC97-31E1FBB26D9A}"/>
              </a:ext>
            </a:extLst>
          </p:cNvPr>
          <p:cNvSpPr txBox="1"/>
          <p:nvPr/>
        </p:nvSpPr>
        <p:spPr>
          <a:xfrm>
            <a:off x="10392622" y="487570"/>
            <a:ext cx="1856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</a:rPr>
              <a:t>WarningUndervoltage</a:t>
            </a:r>
            <a:endParaRPr lang="en-DE" dirty="0">
              <a:solidFill>
                <a:schemeClr val="bg1"/>
              </a:solidFill>
            </a:endParaRP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C0E1CAC-6A3F-625A-D1E1-E4E1341998FA}"/>
              </a:ext>
            </a:extLst>
          </p:cNvPr>
          <p:cNvCxnSpPr>
            <a:cxnSpLocks/>
          </p:cNvCxnSpPr>
          <p:nvPr/>
        </p:nvCxnSpPr>
        <p:spPr>
          <a:xfrm>
            <a:off x="10449932" y="1073934"/>
            <a:ext cx="147955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7D8C55C0-CBC8-3FB3-2928-FE730008C793}"/>
              </a:ext>
            </a:extLst>
          </p:cNvPr>
          <p:cNvSpPr txBox="1"/>
          <p:nvPr/>
        </p:nvSpPr>
        <p:spPr>
          <a:xfrm>
            <a:off x="10419212" y="796993"/>
            <a:ext cx="22633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400" dirty="0">
                <a:solidFill>
                  <a:schemeClr val="bg1"/>
                </a:solidFill>
              </a:rPr>
              <a:t>WarningOvervoltage</a:t>
            </a:r>
            <a:endParaRPr lang="en-DE" dirty="0">
              <a:solidFill>
                <a:schemeClr val="bg1"/>
              </a:solidFill>
            </a:endParaRPr>
          </a:p>
        </p:txBody>
      </p:sp>
      <p:pic>
        <p:nvPicPr>
          <p:cNvPr id="21" name="Grafik 20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0CC4708-0057-1DF6-4DF3-B3F3F10336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810" y="4799771"/>
            <a:ext cx="3508881" cy="1556571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C6EF1B95-B3AE-5479-3048-ED0554705E78}"/>
              </a:ext>
            </a:extLst>
          </p:cNvPr>
          <p:cNvSpPr txBox="1"/>
          <p:nvPr/>
        </p:nvSpPr>
        <p:spPr>
          <a:xfrm rot="1261602">
            <a:off x="8101459" y="4931833"/>
            <a:ext cx="944746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BMS-11</a:t>
            </a:r>
          </a:p>
        </p:txBody>
      </p:sp>
    </p:spTree>
    <p:extLst>
      <p:ext uri="{BB962C8B-B14F-4D97-AF65-F5344CB8AC3E}">
        <p14:creationId xmlns:p14="http://schemas.microsoft.com/office/powerpoint/2010/main" val="323382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A35EAB-2551-003C-CF6D-B102276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Overtemp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737297-4DA6-0F00-BB74-9A437382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721" y="6352822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2D9C5F-7B2C-4B01-8C4C-943ECDFF7E6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E3546098-CE2C-D8FA-45D8-AEE75A9148B3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39E019-435B-4EB6-829F-0E795361EE93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03.06.2024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EBFC8D4D-0DDD-959D-779E-4A9874C5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BMS-LAB SS2024 _ function testing</a:t>
            </a:r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DF61CF3D-ABFF-8631-4181-CA8DC827E8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2084290"/>
              </p:ext>
            </p:extLst>
          </p:nvPr>
        </p:nvGraphicFramePr>
        <p:xfrm>
          <a:off x="838200" y="1825625"/>
          <a:ext cx="10515596" cy="38944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17600">
                  <a:extLst>
                    <a:ext uri="{9D8B030D-6E8A-4147-A177-3AD203B41FA5}">
                      <a16:colId xmlns:a16="http://schemas.microsoft.com/office/drawing/2014/main" val="1017860772"/>
                    </a:ext>
                  </a:extLst>
                </a:gridCol>
                <a:gridCol w="2305050">
                  <a:extLst>
                    <a:ext uri="{9D8B030D-6E8A-4147-A177-3AD203B41FA5}">
                      <a16:colId xmlns:a16="http://schemas.microsoft.com/office/drawing/2014/main" val="116488829"/>
                    </a:ext>
                  </a:extLst>
                </a:gridCol>
                <a:gridCol w="1084034">
                  <a:extLst>
                    <a:ext uri="{9D8B030D-6E8A-4147-A177-3AD203B41FA5}">
                      <a16:colId xmlns:a16="http://schemas.microsoft.com/office/drawing/2014/main" val="3173193822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2161887904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138422136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555077828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405380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1" u="none" strike="noStrike" cap="small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anforderung</a:t>
                      </a:r>
                      <a:endParaRPr lang="de-DE" sz="1100" b="1" i="0" u="none" strike="noStrike" cap="small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1" u="none" strike="noStrike" cap="small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anforderungsbeschreibung</a:t>
                      </a:r>
                      <a:endParaRPr lang="de-DE" sz="1100" b="1" i="0" u="none" strike="noStrike" cap="small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1" u="none" strike="noStrike" cap="small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testart</a:t>
                      </a:r>
                      <a:endParaRPr lang="de-DE" sz="1100" b="1" i="0" u="none" strike="noStrike" cap="small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1" u="none" strike="noStrike" cap="small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ausführung</a:t>
                      </a:r>
                      <a:endParaRPr lang="de-DE" sz="1100" b="1" i="0" u="none" strike="noStrike" cap="small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1" u="none" strike="noStrike" cap="small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vorgabe tcell</a:t>
                      </a:r>
                      <a:endParaRPr lang="de-DE" sz="1100" b="1" i="0" u="none" strike="noStrike" cap="small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1" u="none" strike="noStrike" cap="small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erwartetes ergebnis</a:t>
                      </a:r>
                      <a:endParaRPr lang="de-DE" sz="1100" b="1" i="0" u="none" strike="noStrike" cap="small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1" u="none" strike="noStrike" cap="small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ergebnis</a:t>
                      </a:r>
                      <a:endParaRPr lang="de-DE" sz="1100" b="1" i="0" u="none" strike="noStrike" cap="small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5234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BMS-14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Das BMS muss alle 3s die Zelltemperatur der 4 Zellen messen.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Abgeleitete Zeitmessung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Messung Zeit zwischen Vorgabe von Werten und Ausgabe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≤ 3 s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✓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2038682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BMS-15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Das BMS muss bei der aller ersten Überschreitung (≥ 1) einer oder mehrerer Zelltemperaturen über 60°C eine Warnung an die VCU senden.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allgemeiner Funktionstest 1</a:t>
                      </a:r>
                      <a:endParaRPr lang="de-DE" sz="11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Übertemperatur auf jeder Zelle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Tcell[61.0, 65.0, 64.0, 67.0]</a:t>
                      </a:r>
                      <a:endParaRPr lang="de-DE" sz="11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WarningOvertemp = true</a:t>
                      </a:r>
                      <a:endParaRPr lang="de-DE" sz="11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✓</a:t>
                      </a:r>
                      <a:endParaRPr lang="de-DE" sz="11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913228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allgemeiner Funktionstest 2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Übertemperatur auf einer Zelle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Tcell</a:t>
                      </a:r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[58.0, 59.0, 61.0, 59.0]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WarningOvertemp</a:t>
                      </a:r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 = </a:t>
                      </a:r>
                      <a:r>
                        <a:rPr lang="de-DE" sz="1100" b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true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✓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83192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allgemeiner Funktionstest 3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Alle Zellen auf dem Grenzbereich (60 °C)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Tcell[60.0, 60.0, 60.0, 60.0]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WarningOvertemp = false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✓</a:t>
                      </a:r>
                      <a:endParaRPr lang="de-DE" sz="11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381550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allgemeiner Funktionstest 4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Alle Zellen unter dem Grenzbereich 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Tcell</a:t>
                      </a:r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[45.0, 43.0, 38.0, 28.0]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WarningOvertemp</a:t>
                      </a:r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 = </a:t>
                      </a:r>
                      <a:r>
                        <a:rPr lang="de-DE" sz="1100" b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false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✓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761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Zusatz 5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Bei einer permanenten kritischen Temperaturwarnung über 60°C, die ≥ 6s anhält, muss die VCU die Fahrleistung reduzieren.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Nicht </a:t>
                      </a:r>
                      <a:r>
                        <a:rPr lang="de-DE" sz="1100" b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abtestbar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629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Zusatz 6</a:t>
                      </a:r>
                      <a:endParaRPr lang="de-DE" sz="11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Die VCU darf die Fahrleistung erst wieder erhöhen, nachdem das BMS für den Zeitraum von 3s keine kritische Temperaturwarnung an die VCU gesendet hat.</a:t>
                      </a:r>
                      <a:endParaRPr lang="de-DE" sz="11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Nicht </a:t>
                      </a:r>
                      <a:r>
                        <a:rPr lang="de-DE" sz="1100" b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abtestbar</a:t>
                      </a:r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2342450"/>
                  </a:ext>
                </a:extLst>
              </a:tr>
            </a:tbl>
          </a:graphicData>
        </a:graphic>
      </p:graphicFrame>
      <p:sp>
        <p:nvSpPr>
          <p:cNvPr id="3" name="Rechteck 2">
            <a:extLst>
              <a:ext uri="{FF2B5EF4-FFF2-40B4-BE49-F238E27FC236}">
                <a16:creationId xmlns:a16="http://schemas.microsoft.com/office/drawing/2014/main" id="{6C36336B-AC75-FC05-8DB2-9433105A2324}"/>
              </a:ext>
            </a:extLst>
          </p:cNvPr>
          <p:cNvSpPr/>
          <p:nvPr/>
        </p:nvSpPr>
        <p:spPr>
          <a:xfrm>
            <a:off x="832664" y="4204627"/>
            <a:ext cx="10703085" cy="16996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1583B9A-71AF-9056-E5A5-28585397BFA5}"/>
              </a:ext>
            </a:extLst>
          </p:cNvPr>
          <p:cNvSpPr/>
          <p:nvPr/>
        </p:nvSpPr>
        <p:spPr>
          <a:xfrm>
            <a:off x="9186860" y="496624"/>
            <a:ext cx="1263651" cy="57589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900" dirty="0"/>
              <a:t>checkTemperature()</a:t>
            </a:r>
            <a:endParaRPr lang="en-DE" sz="900" dirty="0"/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53596210-B799-4DC5-AC95-F031ECD92349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8387188" y="784570"/>
            <a:ext cx="79967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6EC52990-2FF7-3392-226A-2415F9B6C1A0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10450511" y="773477"/>
            <a:ext cx="1512889" cy="110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80F0FAAF-5A69-C190-6440-3CF410808C4B}"/>
              </a:ext>
            </a:extLst>
          </p:cNvPr>
          <p:cNvSpPr txBox="1"/>
          <p:nvPr/>
        </p:nvSpPr>
        <p:spPr>
          <a:xfrm>
            <a:off x="8353850" y="465700"/>
            <a:ext cx="1035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Tcell[4]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4CFD9C-C7AD-594F-2AC7-88DFF5EF8875}"/>
              </a:ext>
            </a:extLst>
          </p:cNvPr>
          <p:cNvSpPr txBox="1"/>
          <p:nvPr/>
        </p:nvSpPr>
        <p:spPr>
          <a:xfrm>
            <a:off x="10445429" y="470404"/>
            <a:ext cx="16132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</a:rPr>
              <a:t>WarningOvertemp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55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A35EAB-2551-003C-CF6D-B102276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Overtemp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737297-4DA6-0F00-BB74-9A437382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721" y="6352822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2D9C5F-7B2C-4B01-8C4C-943ECDFF7E6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E3546098-CE2C-D8FA-45D8-AEE75A9148B3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39E019-435B-4EB6-829F-0E795361EE93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03.06.2024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EBFC8D4D-0DDD-959D-779E-4A9874C5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BMS-LAB SS2024 _ function testing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DFF4AF-A738-067F-D84D-50BD103B5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21886" cy="4351338"/>
          </a:xfrm>
        </p:spPr>
        <p:txBody>
          <a:bodyPr/>
          <a:lstStyle/>
          <a:p>
            <a:r>
              <a:rPr lang="de-DE" dirty="0"/>
              <a:t>BMS-14</a:t>
            </a:r>
          </a:p>
          <a:p>
            <a:r>
              <a:rPr lang="de-DE" dirty="0"/>
              <a:t>Abgeleiteter Test</a:t>
            </a:r>
          </a:p>
          <a:p>
            <a:r>
              <a:rPr lang="de-DE" dirty="0"/>
              <a:t>Vorgabe zu bestimmtem Zeitpunkt von neuer Temperatur</a:t>
            </a:r>
          </a:p>
          <a:p>
            <a:r>
              <a:rPr lang="de-DE" dirty="0"/>
              <a:t>Zeitmessung bis Ausgabe von „</a:t>
            </a:r>
            <a:r>
              <a:rPr lang="de-DE" dirty="0" err="1"/>
              <a:t>WarningOvertemp</a:t>
            </a:r>
            <a:r>
              <a:rPr lang="de-DE" dirty="0"/>
              <a:t>“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9031318-6A07-AD50-C52D-DAAE51D75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592" y="1822348"/>
            <a:ext cx="5753051" cy="3704129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601183F9-76BB-5C1F-8327-8E2402F869A5}"/>
              </a:ext>
            </a:extLst>
          </p:cNvPr>
          <p:cNvSpPr/>
          <p:nvPr/>
        </p:nvSpPr>
        <p:spPr>
          <a:xfrm>
            <a:off x="9186860" y="496624"/>
            <a:ext cx="1263651" cy="57589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900" dirty="0"/>
              <a:t>checkTemperature()</a:t>
            </a:r>
            <a:endParaRPr lang="en-DE" sz="900" dirty="0"/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FD16D11C-37E6-F279-EC63-C371A7690B3B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8387188" y="784570"/>
            <a:ext cx="79967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619B760-24EB-4E02-43B0-6DB957816840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10450511" y="773477"/>
            <a:ext cx="1512889" cy="110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9F0604D8-987B-5B23-5E30-819D67AEB834}"/>
              </a:ext>
            </a:extLst>
          </p:cNvPr>
          <p:cNvSpPr txBox="1"/>
          <p:nvPr/>
        </p:nvSpPr>
        <p:spPr>
          <a:xfrm>
            <a:off x="8353850" y="465700"/>
            <a:ext cx="1035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Tcell[4]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A92F058-9A6F-8B48-60A2-DED4FF96210D}"/>
              </a:ext>
            </a:extLst>
          </p:cNvPr>
          <p:cNvSpPr txBox="1"/>
          <p:nvPr/>
        </p:nvSpPr>
        <p:spPr>
          <a:xfrm>
            <a:off x="10445429" y="470404"/>
            <a:ext cx="16132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</a:rPr>
              <a:t>WarningOvertemp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541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A35EAB-2551-003C-CF6D-B10227644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4 Upper Display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737297-4DA6-0F00-BB74-9A437382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721" y="6352822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42D9C5F-7B2C-4B01-8C4C-943ECDFF7E6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E3546098-CE2C-D8FA-45D8-AEE75A9148B3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39E019-435B-4EB6-829F-0E795361EE93}" type="datetime1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03.06.2024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ECEC79F7-A31E-D39D-D488-A2A8A43FB32F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2D9C5F-7B2C-4B01-8C4C-943ECDFF7E6C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Inhaltsplatzhalter 18" descr="Ein Bild, das Anzeigegerät, Monitor, Elektronisches Gerät, Multimedia enthält.&#10;&#10;Automatisch generierte Beschreibung">
            <a:extLst>
              <a:ext uri="{FF2B5EF4-FFF2-40B4-BE49-F238E27FC236}">
                <a16:creationId xmlns:a16="http://schemas.microsoft.com/office/drawing/2014/main" id="{286643F2-46AC-96A2-F562-2536B3399E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80" t="12748" r="20871" b="13210"/>
          <a:stretch/>
        </p:blipFill>
        <p:spPr>
          <a:xfrm rot="16200000">
            <a:off x="612840" y="4558698"/>
            <a:ext cx="2024504" cy="2468235"/>
          </a:xfrm>
          <a:prstGeom prst="rect">
            <a:avLst/>
          </a:prstGeom>
        </p:spPr>
      </p:pic>
      <p:pic>
        <p:nvPicPr>
          <p:cNvPr id="11" name="Grafik 10" descr="Ein Bild, das Text, Screenshot, Anzeigegerät, Im Haus enthält.&#10;&#10;Automatisch generierte Beschreibung">
            <a:extLst>
              <a:ext uri="{FF2B5EF4-FFF2-40B4-BE49-F238E27FC236}">
                <a16:creationId xmlns:a16="http://schemas.microsoft.com/office/drawing/2014/main" id="{8A131453-8E52-CCA3-F84D-7007771F63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6" t="23366" r="13799" b="31881"/>
          <a:stretch/>
        </p:blipFill>
        <p:spPr>
          <a:xfrm>
            <a:off x="3005972" y="4804555"/>
            <a:ext cx="2496214" cy="2000512"/>
          </a:xfrm>
          <a:prstGeom prst="rect">
            <a:avLst/>
          </a:prstGeom>
        </p:spPr>
      </p:pic>
      <p:pic>
        <p:nvPicPr>
          <p:cNvPr id="17" name="Grafik 16" descr="Ein Bild, das Text, Screenshot, Anzeigegerät, Monitor enthält.&#10;&#10;Automatisch generierte Beschreibung">
            <a:extLst>
              <a:ext uri="{FF2B5EF4-FFF2-40B4-BE49-F238E27FC236}">
                <a16:creationId xmlns:a16="http://schemas.microsoft.com/office/drawing/2014/main" id="{9AE01D76-017F-71AC-746D-EDF8BA016EC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9" t="23366" r="10001" b="31881"/>
          <a:stretch/>
        </p:blipFill>
        <p:spPr>
          <a:xfrm>
            <a:off x="5715343" y="4804556"/>
            <a:ext cx="2682100" cy="2000511"/>
          </a:xfrm>
          <a:prstGeom prst="rect">
            <a:avLst/>
          </a:prstGeom>
        </p:spPr>
      </p:pic>
      <p:pic>
        <p:nvPicPr>
          <p:cNvPr id="19" name="Grafik 18" descr="Ein Bild, das Text, Schrift, Reihe, Zahl enthält.&#10;&#10;Automatisch generierte Beschreibung">
            <a:extLst>
              <a:ext uri="{FF2B5EF4-FFF2-40B4-BE49-F238E27FC236}">
                <a16:creationId xmlns:a16="http://schemas.microsoft.com/office/drawing/2014/main" id="{0D434FE6-D50D-D899-4204-D9FA6842E3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8" y="1574310"/>
            <a:ext cx="11994919" cy="3383573"/>
          </a:xfrm>
          <a:prstGeom prst="rect">
            <a:avLst/>
          </a:prstGeom>
        </p:spPr>
      </p:pic>
      <p:pic>
        <p:nvPicPr>
          <p:cNvPr id="20" name="Grafik 19" descr="Ein Bild, das Text, Screenshot, Software enthält.&#10;&#10;Automatisch generierte Beschreibung">
            <a:extLst>
              <a:ext uri="{FF2B5EF4-FFF2-40B4-BE49-F238E27FC236}">
                <a16:creationId xmlns:a16="http://schemas.microsoft.com/office/drawing/2014/main" id="{F64E8016-F2ED-D315-6922-22818C07C78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34" b="60239"/>
          <a:stretch/>
        </p:blipFill>
        <p:spPr>
          <a:xfrm>
            <a:off x="8755160" y="4957883"/>
            <a:ext cx="2997279" cy="184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99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Hochschule Esslingen PP Template</Template>
  <TotalTime>0</TotalTime>
  <Words>2035</Words>
  <Application>Microsoft Office PowerPoint</Application>
  <PresentationFormat>Breitbild</PresentationFormat>
  <Paragraphs>360</Paragraphs>
  <Slides>12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Aptos Narrow</vt:lpstr>
      <vt:lpstr>Arial</vt:lpstr>
      <vt:lpstr>Calibri</vt:lpstr>
      <vt:lpstr>Wingdings</vt:lpstr>
      <vt:lpstr>Office</vt:lpstr>
      <vt:lpstr>BMSLAB – function testing</vt:lpstr>
      <vt:lpstr>PowerPoint-Präsentation</vt:lpstr>
      <vt:lpstr>Testmethode</vt:lpstr>
      <vt:lpstr>1 Cell-Balancing</vt:lpstr>
      <vt:lpstr>1 Cell-Balancing</vt:lpstr>
      <vt:lpstr>2 Cell-Voltage</vt:lpstr>
      <vt:lpstr>3 Overtemp</vt:lpstr>
      <vt:lpstr>3 Overtemp</vt:lpstr>
      <vt:lpstr>4 Upper Display</vt:lpstr>
      <vt:lpstr>5 Lower Display</vt:lpstr>
      <vt:lpstr>6 Safety Controller</vt:lpstr>
      <vt:lpstr>6 Safety Controller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BMSLAB – function testing</dc:title>
  <dc:creator>Wacker, Diana</dc:creator>
  <cp:lastModifiedBy>Stefan Ljubi</cp:lastModifiedBy>
  <cp:revision>13</cp:revision>
  <dcterms:created xsi:type="dcterms:W3CDTF">2024-05-20T09:32:01Z</dcterms:created>
  <dcterms:modified xsi:type="dcterms:W3CDTF">2024-06-03T18:27:49Z</dcterms:modified>
</cp:coreProperties>
</file>

<file path=docProps/thumbnail.jpeg>
</file>